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5143500" cx="9144000"/>
  <p:notesSz cx="6858000" cy="9144000"/>
  <p:embeddedFontLst>
    <p:embeddedFont>
      <p:font typeface="Roboto Mono"/>
      <p:regular r:id="rId25"/>
      <p:bold r:id="rId26"/>
      <p:italic r:id="rId27"/>
      <p:boldItalic r:id="rId28"/>
    </p:embeddedFont>
    <p:embeddedFont>
      <p:font typeface="Comfortaa"/>
      <p:regular r:id="rId29"/>
      <p:bold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Mono-bold.fntdata"/><Relationship Id="rId25" Type="http://schemas.openxmlformats.org/officeDocument/2006/relationships/font" Target="fonts/RobotoMono-regular.fntdata"/><Relationship Id="rId28" Type="http://schemas.openxmlformats.org/officeDocument/2006/relationships/font" Target="fonts/RobotoMono-boldItalic.fntdata"/><Relationship Id="rId27" Type="http://schemas.openxmlformats.org/officeDocument/2006/relationships/font" Target="fonts/RobotoMon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Comfortaa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0" Type="http://schemas.openxmlformats.org/officeDocument/2006/relationships/font" Target="fonts/Comfortaa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6b4f1489e8_3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6b4f1489e8_3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362a24602aa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362a24602aa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36b4f1489e8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36b4f1489e8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62a24602aa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362a24602aa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62a24602aa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362a24602aa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36b4f1489e8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36b4f1489e8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36b4f1489e8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36b4f1489e8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36b4f1489e8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36b4f1489e8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36b4f1489e8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36b4f1489e8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6b4f1489e8_4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36b4f1489e8_4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36b4f1489e8_4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36b4f1489e8_4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36b4f1489e8_3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36b4f1489e8_3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6b4f1489e8_3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36b4f1489e8_3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6b4f1489e8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6b4f1489e8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62a24602aa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362a24602aa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62a24602aa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362a24602aa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6b4f1489e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36b4f1489e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6b4f1489e8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36b4f1489e8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3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image" Target="../media/image10.png"/><Relationship Id="rId5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232"/>
            <a:ext cx="9144003" cy="51390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2"/>
          <p:cNvSpPr txBox="1"/>
          <p:nvPr>
            <p:ph type="title"/>
          </p:nvPr>
        </p:nvSpPr>
        <p:spPr>
          <a:xfrm>
            <a:off x="0" y="139175"/>
            <a:ext cx="3553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000">
                <a:latin typeface="Comfortaa"/>
                <a:ea typeface="Comfortaa"/>
                <a:cs typeface="Comfortaa"/>
                <a:sym typeface="Comfortaa"/>
              </a:rPr>
              <a:t>Utilidades (utils</a:t>
            </a:r>
            <a:r>
              <a:rPr lang="es-419" sz="3000">
                <a:latin typeface="Comfortaa"/>
                <a:ea typeface="Comfortaa"/>
                <a:cs typeface="Comfortaa"/>
                <a:sym typeface="Comfortaa"/>
              </a:rPr>
              <a:t>)</a:t>
            </a:r>
            <a:r>
              <a:rPr lang="es-419" sz="4000">
                <a:latin typeface="Comfortaa"/>
                <a:ea typeface="Comfortaa"/>
                <a:cs typeface="Comfortaa"/>
                <a:sym typeface="Comfortaa"/>
              </a:rPr>
              <a:t> : </a:t>
            </a:r>
            <a:endParaRPr/>
          </a:p>
        </p:txBody>
      </p:sp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3426550" y="139175"/>
            <a:ext cx="5200500" cy="92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 sz="23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Complementa el sistema con funciones auxiliares</a:t>
            </a:r>
            <a:endParaRPr sz="2300"/>
          </a:p>
        </p:txBody>
      </p:sp>
      <p:cxnSp>
        <p:nvCxnSpPr>
          <p:cNvPr id="137" name="Google Shape;137;p22"/>
          <p:cNvCxnSpPr/>
          <p:nvPr/>
        </p:nvCxnSpPr>
        <p:spPr>
          <a:xfrm flipH="1" rot="10800000">
            <a:off x="132600" y="786725"/>
            <a:ext cx="2731500" cy="1050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8" name="Google Shape;138;p22"/>
          <p:cNvSpPr txBox="1"/>
          <p:nvPr/>
        </p:nvSpPr>
        <p:spPr>
          <a:xfrm>
            <a:off x="132600" y="1504050"/>
            <a:ext cx="2386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0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generador_id.py</a:t>
            </a:r>
            <a:endParaRPr sz="2000"/>
          </a:p>
        </p:txBody>
      </p:sp>
      <p:cxnSp>
        <p:nvCxnSpPr>
          <p:cNvPr id="139" name="Google Shape;139;p22"/>
          <p:cNvCxnSpPr/>
          <p:nvPr/>
        </p:nvCxnSpPr>
        <p:spPr>
          <a:xfrm flipH="1" rot="10800000">
            <a:off x="188700" y="2073475"/>
            <a:ext cx="8690400" cy="2100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0" name="Google Shape;140;p22"/>
          <p:cNvCxnSpPr/>
          <p:nvPr/>
        </p:nvCxnSpPr>
        <p:spPr>
          <a:xfrm>
            <a:off x="2835925" y="1398400"/>
            <a:ext cx="0" cy="351210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1" name="Google Shape;141;p22"/>
          <p:cNvSpPr txBox="1"/>
          <p:nvPr/>
        </p:nvSpPr>
        <p:spPr>
          <a:xfrm>
            <a:off x="3015300" y="1504050"/>
            <a:ext cx="2386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0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persistencia</a:t>
            </a:r>
            <a:r>
              <a:rPr lang="es-419" sz="20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.py</a:t>
            </a:r>
            <a:endParaRPr/>
          </a:p>
        </p:txBody>
      </p:sp>
      <p:cxnSp>
        <p:nvCxnSpPr>
          <p:cNvPr id="142" name="Google Shape;142;p22"/>
          <p:cNvCxnSpPr/>
          <p:nvPr/>
        </p:nvCxnSpPr>
        <p:spPr>
          <a:xfrm>
            <a:off x="5793750" y="1398400"/>
            <a:ext cx="0" cy="351210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3" name="Google Shape;143;p22"/>
          <p:cNvSpPr txBox="1"/>
          <p:nvPr/>
        </p:nvSpPr>
        <p:spPr>
          <a:xfrm>
            <a:off x="6185400" y="1504050"/>
            <a:ext cx="2786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0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notificador.py</a:t>
            </a:r>
            <a:endParaRPr sz="20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44" name="Google Shape;144;p22"/>
          <p:cNvSpPr txBox="1"/>
          <p:nvPr/>
        </p:nvSpPr>
        <p:spPr>
          <a:xfrm>
            <a:off x="188700" y="2387075"/>
            <a:ext cx="25734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7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G</a:t>
            </a:r>
            <a:r>
              <a:rPr lang="es-419" sz="17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enera IDs únicos para evitar confusión.</a:t>
            </a:r>
            <a:endParaRPr sz="17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5" name="Google Shape;145;p22"/>
          <p:cNvSpPr txBox="1"/>
          <p:nvPr/>
        </p:nvSpPr>
        <p:spPr>
          <a:xfrm>
            <a:off x="2932225" y="2387075"/>
            <a:ext cx="27864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7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Maneja lectura y escritura de los archivos.</a:t>
            </a:r>
            <a:endParaRPr/>
          </a:p>
        </p:txBody>
      </p:sp>
      <p:sp>
        <p:nvSpPr>
          <p:cNvPr id="146" name="Google Shape;146;p22"/>
          <p:cNvSpPr txBox="1"/>
          <p:nvPr/>
        </p:nvSpPr>
        <p:spPr>
          <a:xfrm>
            <a:off x="5868875" y="2387075"/>
            <a:ext cx="2925000" cy="14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7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Sistema básico de mensajes (posibilidad de expandirlo a correos o alertas reales).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000">
                <a:latin typeface="Comfortaa"/>
                <a:ea typeface="Comfortaa"/>
                <a:cs typeface="Comfortaa"/>
                <a:sym typeface="Comfortaa"/>
              </a:rPr>
              <a:t>Datos: Almacenados en JSON</a:t>
            </a:r>
            <a:endParaRPr/>
          </a:p>
        </p:txBody>
      </p:sp>
      <p:sp>
        <p:nvSpPr>
          <p:cNvPr id="152" name="Google Shape;152;p23"/>
          <p:cNvSpPr txBox="1"/>
          <p:nvPr>
            <p:ph idx="1" type="body"/>
          </p:nvPr>
        </p:nvSpPr>
        <p:spPr>
          <a:xfrm>
            <a:off x="744925" y="2127150"/>
            <a:ext cx="2638500" cy="88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0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Ejemplo de datos guardados</a:t>
            </a:r>
            <a:endParaRPr/>
          </a:p>
        </p:txBody>
      </p:sp>
      <p:pic>
        <p:nvPicPr>
          <p:cNvPr id="153" name="Google Shape;153;p23" title="Captura de pantalla (2940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30350" y="1152475"/>
            <a:ext cx="4343400" cy="35623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4" name="Google Shape;154;p23"/>
          <p:cNvCxnSpPr/>
          <p:nvPr/>
        </p:nvCxnSpPr>
        <p:spPr>
          <a:xfrm flipH="1" rot="10800000">
            <a:off x="311700" y="899850"/>
            <a:ext cx="5655900" cy="3390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4"/>
          <p:cNvSpPr txBox="1"/>
          <p:nvPr>
            <p:ph type="title"/>
          </p:nvPr>
        </p:nvSpPr>
        <p:spPr>
          <a:xfrm>
            <a:off x="237875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4000">
                <a:latin typeface="Comfortaa"/>
                <a:ea typeface="Comfortaa"/>
                <a:cs typeface="Comfortaa"/>
                <a:sym typeface="Comfortaa"/>
              </a:rPr>
              <a:t>Cómo se usó Strategy </a:t>
            </a:r>
            <a:r>
              <a:rPr lang="es-419" sz="4000">
                <a:latin typeface="Comfortaa"/>
                <a:ea typeface="Comfortaa"/>
                <a:cs typeface="Comfortaa"/>
                <a:sym typeface="Comfortaa"/>
              </a:rPr>
              <a:t> </a:t>
            </a:r>
            <a:endParaRPr/>
          </a:p>
        </p:txBody>
      </p:sp>
      <p:sp>
        <p:nvSpPr>
          <p:cNvPr id="160" name="Google Shape;160;p24"/>
          <p:cNvSpPr txBox="1"/>
          <p:nvPr>
            <p:ph idx="1" type="body"/>
          </p:nvPr>
        </p:nvSpPr>
        <p:spPr>
          <a:xfrm>
            <a:off x="237875" y="973150"/>
            <a:ext cx="8293200" cy="295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5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500">
                <a:solidFill>
                  <a:schemeClr val="dk1"/>
                </a:solidFill>
              </a:rPr>
              <a:t> </a:t>
            </a:r>
            <a:r>
              <a:rPr lang="es-419" sz="25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Permite </a:t>
            </a:r>
            <a:r>
              <a:rPr b="1" lang="es-419" sz="25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definir una familia de algoritmos</a:t>
            </a:r>
            <a:r>
              <a:rPr lang="es-419" sz="25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, encapsularlos y hacerlos intercambiables. </a:t>
            </a:r>
            <a:endParaRPr sz="25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-419" sz="25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En este caso, fue ideal para realizar de </a:t>
            </a:r>
            <a:r>
              <a:rPr i="1" lang="es-419" sz="2500" u="sng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distintas formas</a:t>
            </a:r>
            <a:r>
              <a:rPr lang="es-419" sz="25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una </a:t>
            </a:r>
            <a:r>
              <a:rPr b="1" lang="es-419" sz="2500" u="sng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misma tarea</a:t>
            </a:r>
            <a:r>
              <a:rPr lang="es-419" sz="25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, sin tener que modificar el código principal</a:t>
            </a:r>
            <a:endParaRPr sz="25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-419" sz="25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Se aplica en el módulo de </a:t>
            </a:r>
            <a:r>
              <a:rPr b="1" lang="es-419" sz="2500" u="sng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notificaciones</a:t>
            </a:r>
            <a:r>
              <a:rPr lang="es-419" sz="25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. En lugar de codificar directamente si se envía por email, SMS o consola, se define una </a:t>
            </a:r>
            <a:r>
              <a:rPr b="1" lang="es-419" sz="25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estrategia de notificación</a:t>
            </a:r>
            <a:r>
              <a:rPr lang="es-419" sz="25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que se puede cambiar fácilmente.</a:t>
            </a:r>
            <a:endParaRPr sz="25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55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161" name="Google Shape;161;p24"/>
          <p:cNvCxnSpPr/>
          <p:nvPr/>
        </p:nvCxnSpPr>
        <p:spPr>
          <a:xfrm flipH="1" rot="10800000">
            <a:off x="237875" y="614675"/>
            <a:ext cx="5347200" cy="4230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2" name="Google Shape;162;p24"/>
          <p:cNvSpPr txBox="1"/>
          <p:nvPr/>
        </p:nvSpPr>
        <p:spPr>
          <a:xfrm>
            <a:off x="187950" y="3027725"/>
            <a:ext cx="8768100" cy="20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b="1" lang="es-419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Ventajas en la app</a:t>
            </a:r>
            <a:endParaRPr b="1" sz="12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b="1" lang="es-419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Extensible</a:t>
            </a:r>
            <a:r>
              <a:rPr lang="es-419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: A</a:t>
            </a:r>
            <a:r>
              <a:rPr lang="es-419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gregamos</a:t>
            </a:r>
            <a:r>
              <a:rPr lang="es-419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nuevas formas de notificar sin tocar el resto del programa.</a:t>
            </a:r>
            <a:br>
              <a:rPr lang="es-419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endParaRPr sz="12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b="1" lang="es-419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Abierto/Cerrado</a:t>
            </a:r>
            <a:r>
              <a:rPr lang="es-419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: se cumple el principio SOLID de que el código está abierto a extensión pero cerrado a modificación.</a:t>
            </a:r>
            <a:br>
              <a:rPr lang="es-419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endParaRPr sz="12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b="1" lang="es-419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Mantenimiento simple</a:t>
            </a:r>
            <a:r>
              <a:rPr lang="es-419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: Se puede el comportamiento de notificación sin afectar la lógica de turnos o interfaz.</a:t>
            </a:r>
            <a:endParaRPr sz="1200"/>
          </a:p>
        </p:txBody>
      </p:sp>
      <p:cxnSp>
        <p:nvCxnSpPr>
          <p:cNvPr id="163" name="Google Shape;163;p24"/>
          <p:cNvCxnSpPr/>
          <p:nvPr/>
        </p:nvCxnSpPr>
        <p:spPr>
          <a:xfrm flipH="1" rot="10800000">
            <a:off x="171125" y="2928925"/>
            <a:ext cx="8426700" cy="2100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5"/>
          <p:cNvSpPr txBox="1"/>
          <p:nvPr>
            <p:ph type="title"/>
          </p:nvPr>
        </p:nvSpPr>
        <p:spPr>
          <a:xfrm>
            <a:off x="311700" y="1919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4000">
                <a:latin typeface="Comfortaa"/>
                <a:ea typeface="Comfortaa"/>
                <a:cs typeface="Comfortaa"/>
                <a:sym typeface="Comfortaa"/>
              </a:rPr>
              <a:t>Uso de Strategy en código</a:t>
            </a:r>
            <a:endParaRPr/>
          </a:p>
        </p:txBody>
      </p:sp>
      <p:sp>
        <p:nvSpPr>
          <p:cNvPr id="169" name="Google Shape;169;p25"/>
          <p:cNvSpPr txBox="1"/>
          <p:nvPr>
            <p:ph idx="1" type="body"/>
          </p:nvPr>
        </p:nvSpPr>
        <p:spPr>
          <a:xfrm>
            <a:off x="5050750" y="1152475"/>
            <a:ext cx="3343200" cy="164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rPr b="1" lang="es-419" sz="1200">
                <a:solidFill>
                  <a:schemeClr val="dk1"/>
                </a:solidFill>
              </a:rPr>
              <a:t>Decorador </a:t>
            </a:r>
            <a:r>
              <a:rPr b="1" lang="es-419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@abstractmethod</a:t>
            </a:r>
            <a:endParaRPr b="1" sz="12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chemeClr val="dk1"/>
                </a:solidFill>
              </a:rPr>
              <a:t>Se usa para </a:t>
            </a:r>
            <a:r>
              <a:rPr b="1" lang="es-419" sz="1200">
                <a:solidFill>
                  <a:schemeClr val="dk1"/>
                </a:solidFill>
              </a:rPr>
              <a:t>marcar un método como obligatorio</a:t>
            </a:r>
            <a:r>
              <a:rPr lang="es-419" sz="1200">
                <a:solidFill>
                  <a:schemeClr val="dk1"/>
                </a:solidFill>
              </a:rPr>
              <a:t> en cualquier clase hija.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chemeClr val="dk1"/>
                </a:solidFill>
              </a:rPr>
              <a:t>Esto quiere decir: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s-419" sz="1200">
                <a:solidFill>
                  <a:schemeClr val="dk1"/>
                </a:solidFill>
              </a:rPr>
              <a:t>La clase que lo define (</a:t>
            </a:r>
            <a:r>
              <a:rPr lang="es-419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Notificador</a:t>
            </a:r>
            <a:r>
              <a:rPr lang="es-419" sz="1200">
                <a:solidFill>
                  <a:schemeClr val="dk1"/>
                </a:solidFill>
              </a:rPr>
              <a:t>) </a:t>
            </a:r>
            <a:r>
              <a:rPr b="1" lang="es-419" sz="1200">
                <a:solidFill>
                  <a:schemeClr val="dk1"/>
                </a:solidFill>
              </a:rPr>
              <a:t>no puede ser instanciada directamente</a:t>
            </a:r>
            <a:r>
              <a:rPr lang="es-419" sz="1200">
                <a:solidFill>
                  <a:schemeClr val="dk1"/>
                </a:solidFill>
              </a:rPr>
              <a:t>.</a:t>
            </a:r>
            <a:br>
              <a:rPr lang="es-419" sz="1200">
                <a:solidFill>
                  <a:schemeClr val="dk1"/>
                </a:solidFill>
              </a:rPr>
            </a:b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s-419" sz="1200">
                <a:solidFill>
                  <a:schemeClr val="dk1"/>
                </a:solidFill>
              </a:rPr>
              <a:t>Cualquier clase que herede de </a:t>
            </a:r>
            <a:r>
              <a:rPr lang="es-419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Notificador</a:t>
            </a:r>
            <a:r>
              <a:rPr lang="es-419" sz="1200">
                <a:solidFill>
                  <a:schemeClr val="dk1"/>
                </a:solidFill>
              </a:rPr>
              <a:t> </a:t>
            </a:r>
            <a:r>
              <a:rPr b="1" lang="es-419" sz="1200">
                <a:solidFill>
                  <a:schemeClr val="dk1"/>
                </a:solidFill>
              </a:rPr>
              <a:t>debe implementar</a:t>
            </a:r>
            <a:r>
              <a:rPr lang="es-419" sz="1200">
                <a:solidFill>
                  <a:schemeClr val="dk1"/>
                </a:solidFill>
              </a:rPr>
              <a:t> el método </a:t>
            </a:r>
            <a:r>
              <a:rPr lang="es-419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notificar()</a:t>
            </a:r>
            <a:r>
              <a:rPr lang="es-419" sz="1200">
                <a:solidFill>
                  <a:schemeClr val="dk1"/>
                </a:solidFill>
              </a:rPr>
              <a:t>.</a:t>
            </a:r>
            <a:br>
              <a:rPr lang="es-419" sz="1200">
                <a:solidFill>
                  <a:schemeClr val="dk1"/>
                </a:solidFill>
              </a:rPr>
            </a:b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chemeClr val="dk1"/>
                </a:solidFill>
              </a:rPr>
              <a:t>Este decorador forma parte del módulo </a:t>
            </a:r>
            <a:r>
              <a:rPr lang="es-419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abc</a:t>
            </a:r>
            <a:r>
              <a:rPr lang="es-419" sz="1200">
                <a:solidFill>
                  <a:schemeClr val="dk1"/>
                </a:solidFill>
              </a:rPr>
              <a:t> (Abstract Base Classes).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</a:endParaRPr>
          </a:p>
        </p:txBody>
      </p:sp>
      <p:cxnSp>
        <p:nvCxnSpPr>
          <p:cNvPr id="170" name="Google Shape;170;p25"/>
          <p:cNvCxnSpPr/>
          <p:nvPr/>
        </p:nvCxnSpPr>
        <p:spPr>
          <a:xfrm flipH="1" rot="10800000">
            <a:off x="252000" y="764600"/>
            <a:ext cx="6813000" cy="1260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71" name="Google Shape;171;p25" title="Captura de pantalla (2935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35850"/>
            <a:ext cx="4313524" cy="24429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000">
                <a:latin typeface="Comfortaa"/>
                <a:ea typeface="Comfortaa"/>
                <a:cs typeface="Comfortaa"/>
                <a:sym typeface="Comfortaa"/>
              </a:rPr>
              <a:t>Archivo principal: App.py</a:t>
            </a:r>
            <a:endParaRPr/>
          </a:p>
        </p:txBody>
      </p:sp>
      <p:sp>
        <p:nvSpPr>
          <p:cNvPr id="177" name="Google Shape;177;p26"/>
          <p:cNvSpPr txBox="1"/>
          <p:nvPr>
            <p:ph idx="1" type="body"/>
          </p:nvPr>
        </p:nvSpPr>
        <p:spPr>
          <a:xfrm>
            <a:off x="5576750" y="728250"/>
            <a:ext cx="3391200" cy="36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0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Ejemplo de código</a:t>
            </a:r>
            <a:endParaRPr sz="20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mfortaa"/>
              <a:buChar char="-"/>
            </a:pPr>
            <a:r>
              <a:rPr lang="es-419" sz="20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Observación: </a:t>
            </a:r>
            <a:endParaRPr sz="20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0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El haber trabajado con un programa modulado y con el patrón de diseño permitió tener un archivo principal </a:t>
            </a:r>
            <a:r>
              <a:rPr lang="es-419" sz="20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más</a:t>
            </a:r>
            <a:r>
              <a:rPr lang="es-419" sz="20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 legible y fácil de utilizar</a:t>
            </a:r>
            <a:endParaRPr sz="20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178" name="Google Shape;178;p26"/>
          <p:cNvCxnSpPr/>
          <p:nvPr/>
        </p:nvCxnSpPr>
        <p:spPr>
          <a:xfrm flipH="1" rot="10800000">
            <a:off x="360600" y="956275"/>
            <a:ext cx="4747800" cy="1140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9" name="Google Shape;179;p26"/>
          <p:cNvCxnSpPr/>
          <p:nvPr/>
        </p:nvCxnSpPr>
        <p:spPr>
          <a:xfrm>
            <a:off x="5576750" y="1114600"/>
            <a:ext cx="2713200" cy="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80" name="Google Shape;180;p26" title="Captura de pantalla (2941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025" y="1509950"/>
            <a:ext cx="4848850" cy="270255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1" name="Google Shape;181;p26"/>
          <p:cNvCxnSpPr/>
          <p:nvPr/>
        </p:nvCxnSpPr>
        <p:spPr>
          <a:xfrm>
            <a:off x="5882000" y="1657200"/>
            <a:ext cx="2102700" cy="2280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7"/>
          <p:cNvSpPr txBox="1"/>
          <p:nvPr>
            <p:ph type="title"/>
          </p:nvPr>
        </p:nvSpPr>
        <p:spPr>
          <a:xfrm>
            <a:off x="2156713" y="388525"/>
            <a:ext cx="483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000">
                <a:latin typeface="Comfortaa"/>
                <a:ea typeface="Comfortaa"/>
                <a:cs typeface="Comfortaa"/>
                <a:sym typeface="Comfortaa"/>
              </a:rPr>
              <a:t>Ejemplo de uso de la App</a:t>
            </a:r>
            <a:endParaRPr/>
          </a:p>
        </p:txBody>
      </p:sp>
      <p:pic>
        <p:nvPicPr>
          <p:cNvPr id="187" name="Google Shape;187;p27" title="Captura de pantalla (2937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2413" y="1113600"/>
            <a:ext cx="7239185" cy="38209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8" name="Google Shape;188;p27"/>
          <p:cNvCxnSpPr/>
          <p:nvPr/>
        </p:nvCxnSpPr>
        <p:spPr>
          <a:xfrm>
            <a:off x="1987163" y="889675"/>
            <a:ext cx="4830600" cy="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8"/>
          <p:cNvSpPr txBox="1"/>
          <p:nvPr>
            <p:ph type="title"/>
          </p:nvPr>
        </p:nvSpPr>
        <p:spPr>
          <a:xfrm>
            <a:off x="1789200" y="490225"/>
            <a:ext cx="5565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000">
                <a:latin typeface="Comfortaa"/>
                <a:ea typeface="Comfortaa"/>
                <a:cs typeface="Comfortaa"/>
                <a:sym typeface="Comfortaa"/>
              </a:rPr>
              <a:t>Muestra de datos en un excel</a:t>
            </a:r>
            <a:endParaRPr/>
          </a:p>
        </p:txBody>
      </p:sp>
      <p:pic>
        <p:nvPicPr>
          <p:cNvPr id="194" name="Google Shape;194;p28" title="Captura de pantalla (2942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1525" y="1339675"/>
            <a:ext cx="7600950" cy="31337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5" name="Google Shape;195;p28"/>
          <p:cNvCxnSpPr/>
          <p:nvPr/>
        </p:nvCxnSpPr>
        <p:spPr>
          <a:xfrm>
            <a:off x="1743975" y="991375"/>
            <a:ext cx="5565600" cy="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02" name="Google Shape;202;p29" title="Sin título-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09" name="Google Shape;209;p30" title="Sin título-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16" name="Google Shape;216;p31" title="Sin título-3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214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0" name="Google Shape;7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7" name="Google Shape;7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3825" y="-77725"/>
            <a:ext cx="9211648" cy="5437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/>
          <p:nvPr>
            <p:ph type="ctrTitle"/>
          </p:nvPr>
        </p:nvSpPr>
        <p:spPr>
          <a:xfrm>
            <a:off x="1237525" y="264325"/>
            <a:ext cx="7217400" cy="7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4000">
                <a:latin typeface="Comfortaa"/>
                <a:ea typeface="Comfortaa"/>
                <a:cs typeface="Comfortaa"/>
                <a:sym typeface="Comfortaa"/>
              </a:rPr>
              <a:t>Organización del proyecto</a:t>
            </a:r>
            <a:endParaRPr sz="40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83" name="Google Shape;83;p17"/>
          <p:cNvSpPr txBox="1"/>
          <p:nvPr>
            <p:ph idx="1" type="subTitle"/>
          </p:nvPr>
        </p:nvSpPr>
        <p:spPr>
          <a:xfrm>
            <a:off x="1777050" y="1410325"/>
            <a:ext cx="55899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-419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Estructura del Proyecto</a:t>
            </a:r>
            <a:endParaRPr b="1" i="1" u="sng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84" name="Google Shape;84;p17"/>
          <p:cNvCxnSpPr/>
          <p:nvPr/>
        </p:nvCxnSpPr>
        <p:spPr>
          <a:xfrm flipH="1" rot="10800000">
            <a:off x="1139100" y="1056925"/>
            <a:ext cx="6865800" cy="1050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5" name="Google Shape;85;p17"/>
          <p:cNvSpPr txBox="1"/>
          <p:nvPr/>
        </p:nvSpPr>
        <p:spPr>
          <a:xfrm>
            <a:off x="489175" y="2202925"/>
            <a:ext cx="74883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06400" lvl="0" marL="4572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ono"/>
              <a:buChar char="-"/>
            </a:pPr>
            <a:r>
              <a:rPr i="1" lang="es-419" sz="2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Modular</a:t>
            </a:r>
            <a:endParaRPr i="1" sz="28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406400" lvl="0" marL="13716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ono"/>
              <a:buChar char="-"/>
            </a:pPr>
            <a:r>
              <a:rPr i="1" lang="es-419" sz="2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Orientado a Objetos</a:t>
            </a:r>
            <a:endParaRPr i="1" sz="28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406400" lvl="0" marL="13716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ono"/>
              <a:buChar char="-"/>
            </a:pPr>
            <a:r>
              <a:rPr i="1" lang="es-419" sz="2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Patrón de diseño Strategy</a:t>
            </a:r>
            <a:endParaRPr i="1" sz="28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/>
          <p:nvPr>
            <p:ph type="title"/>
          </p:nvPr>
        </p:nvSpPr>
        <p:spPr>
          <a:xfrm>
            <a:off x="791000" y="307975"/>
            <a:ext cx="3036300" cy="162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4000">
                <a:latin typeface="Comfortaa"/>
                <a:ea typeface="Comfortaa"/>
                <a:cs typeface="Comfortaa"/>
                <a:sym typeface="Comfortaa"/>
              </a:rPr>
              <a:t>Modelado </a:t>
            </a:r>
            <a:endParaRPr sz="40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4000">
                <a:latin typeface="Comfortaa"/>
                <a:ea typeface="Comfortaa"/>
                <a:cs typeface="Comfortaa"/>
                <a:sym typeface="Comfortaa"/>
              </a:rPr>
              <a:t>de datos </a:t>
            </a:r>
            <a:endParaRPr/>
          </a:p>
        </p:txBody>
      </p:sp>
      <p:sp>
        <p:nvSpPr>
          <p:cNvPr id="91" name="Google Shape;91;p18"/>
          <p:cNvSpPr txBox="1"/>
          <p:nvPr>
            <p:ph idx="1" type="body"/>
          </p:nvPr>
        </p:nvSpPr>
        <p:spPr>
          <a:xfrm>
            <a:off x="6174300" y="0"/>
            <a:ext cx="2510400" cy="71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-419" sz="40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Diagrama</a:t>
            </a:r>
            <a:endParaRPr sz="40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92" name="Google Shape;92;p18" title="diagrama_de_modulos_gestion_turnos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5000" y="712800"/>
            <a:ext cx="3429000" cy="4430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3" name="Google Shape;93;p18"/>
          <p:cNvCxnSpPr/>
          <p:nvPr/>
        </p:nvCxnSpPr>
        <p:spPr>
          <a:xfrm flipH="1" rot="10800000">
            <a:off x="6031575" y="617975"/>
            <a:ext cx="2763300" cy="1050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4" name="Google Shape;94;p18"/>
          <p:cNvCxnSpPr/>
          <p:nvPr/>
        </p:nvCxnSpPr>
        <p:spPr>
          <a:xfrm>
            <a:off x="791000" y="974525"/>
            <a:ext cx="2825400" cy="210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5" name="Google Shape;95;p18"/>
          <p:cNvCxnSpPr/>
          <p:nvPr/>
        </p:nvCxnSpPr>
        <p:spPr>
          <a:xfrm flipH="1" rot="10800000">
            <a:off x="895350" y="1641050"/>
            <a:ext cx="2299200" cy="2100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6" name="Google Shape;96;p18"/>
          <p:cNvSpPr txBox="1"/>
          <p:nvPr/>
        </p:nvSpPr>
        <p:spPr>
          <a:xfrm>
            <a:off x="791000" y="1788725"/>
            <a:ext cx="39024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 sz="25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Estas clases</a:t>
            </a:r>
            <a:r>
              <a:rPr i="1" lang="es-419" sz="2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i="1" lang="es-419" sz="2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permiten representar los datos de forma clara y estructurada. El sistema usa composición para unir cliente y servicio en cada turno</a:t>
            </a:r>
            <a:endParaRPr sz="22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9"/>
          <p:cNvSpPr txBox="1"/>
          <p:nvPr>
            <p:ph type="title"/>
          </p:nvPr>
        </p:nvSpPr>
        <p:spPr>
          <a:xfrm>
            <a:off x="0" y="0"/>
            <a:ext cx="4306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4000">
                <a:latin typeface="Comfortaa"/>
                <a:ea typeface="Comfortaa"/>
                <a:cs typeface="Comfortaa"/>
                <a:sym typeface="Comfortaa"/>
              </a:rPr>
              <a:t>Modelo / Lógica : </a:t>
            </a:r>
            <a:endParaRPr/>
          </a:p>
        </p:txBody>
      </p:sp>
      <p:sp>
        <p:nvSpPr>
          <p:cNvPr id="102" name="Google Shape;102;p19"/>
          <p:cNvSpPr txBox="1"/>
          <p:nvPr>
            <p:ph idx="1" type="body"/>
          </p:nvPr>
        </p:nvSpPr>
        <p:spPr>
          <a:xfrm>
            <a:off x="4765975" y="9850"/>
            <a:ext cx="4377900" cy="90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-419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Clases base que gestionan la lógica del programa</a:t>
            </a:r>
            <a:endParaRPr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103" name="Google Shape;103;p19"/>
          <p:cNvCxnSpPr/>
          <p:nvPr/>
        </p:nvCxnSpPr>
        <p:spPr>
          <a:xfrm>
            <a:off x="64950" y="691750"/>
            <a:ext cx="4176600" cy="1050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04" name="Google Shape;104;p19" title="Captura de pantalla (2932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360825"/>
            <a:ext cx="3426925" cy="1788275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9"/>
          <p:cNvSpPr txBox="1"/>
          <p:nvPr/>
        </p:nvSpPr>
        <p:spPr>
          <a:xfrm>
            <a:off x="919057" y="1560925"/>
            <a:ext cx="1588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0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cliente.py</a:t>
            </a:r>
            <a:endParaRPr sz="20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106" name="Google Shape;106;p19"/>
          <p:cNvCxnSpPr/>
          <p:nvPr/>
        </p:nvCxnSpPr>
        <p:spPr>
          <a:xfrm flipH="1">
            <a:off x="3205100" y="1704250"/>
            <a:ext cx="10500" cy="324840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7" name="Google Shape;107;p19"/>
          <p:cNvCxnSpPr/>
          <p:nvPr/>
        </p:nvCxnSpPr>
        <p:spPr>
          <a:xfrm flipH="1" rot="10800000">
            <a:off x="125425" y="2073425"/>
            <a:ext cx="8848800" cy="1050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8" name="Google Shape;108;p19"/>
          <p:cNvSpPr txBox="1"/>
          <p:nvPr/>
        </p:nvSpPr>
        <p:spPr>
          <a:xfrm>
            <a:off x="3833850" y="1560925"/>
            <a:ext cx="1588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0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servici</a:t>
            </a:r>
            <a:r>
              <a:rPr lang="es-419" sz="20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o.py</a:t>
            </a:r>
            <a:endParaRPr/>
          </a:p>
        </p:txBody>
      </p:sp>
      <p:cxnSp>
        <p:nvCxnSpPr>
          <p:cNvPr id="109" name="Google Shape;109;p19"/>
          <p:cNvCxnSpPr/>
          <p:nvPr/>
        </p:nvCxnSpPr>
        <p:spPr>
          <a:xfrm flipH="1">
            <a:off x="6040888" y="1704238"/>
            <a:ext cx="10500" cy="324840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0" name="Google Shape;110;p19"/>
          <p:cNvSpPr txBox="1"/>
          <p:nvPr/>
        </p:nvSpPr>
        <p:spPr>
          <a:xfrm>
            <a:off x="6965550" y="1560925"/>
            <a:ext cx="1588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0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turno</a:t>
            </a:r>
            <a:r>
              <a:rPr lang="es-419" sz="20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.py</a:t>
            </a:r>
            <a:endParaRPr/>
          </a:p>
        </p:txBody>
      </p:sp>
      <p:pic>
        <p:nvPicPr>
          <p:cNvPr id="111" name="Google Shape;111;p19" title="Captura de pantalla (2933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38525" y="2360825"/>
            <a:ext cx="2666950" cy="1362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9" title="Captura de pantalla (2934)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26463" y="2360821"/>
            <a:ext cx="2666975" cy="13431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0"/>
          <p:cNvSpPr txBox="1"/>
          <p:nvPr>
            <p:ph type="title"/>
          </p:nvPr>
        </p:nvSpPr>
        <p:spPr>
          <a:xfrm>
            <a:off x="1614000" y="377200"/>
            <a:ext cx="5916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4000">
                <a:latin typeface="Comfortaa"/>
                <a:ea typeface="Comfortaa"/>
                <a:cs typeface="Comfortaa"/>
                <a:sym typeface="Comfortaa"/>
              </a:rPr>
              <a:t>Gestor</a:t>
            </a:r>
            <a:r>
              <a:rPr lang="es-419" sz="4000">
                <a:latin typeface="Comfortaa"/>
                <a:ea typeface="Comfortaa"/>
                <a:cs typeface="Comfortaa"/>
                <a:sym typeface="Comfortaa"/>
              </a:rPr>
              <a:t> : Valida los datos</a:t>
            </a:r>
            <a:endParaRPr/>
          </a:p>
        </p:txBody>
      </p:sp>
      <p:sp>
        <p:nvSpPr>
          <p:cNvPr id="118" name="Google Shape;118;p20"/>
          <p:cNvSpPr txBox="1"/>
          <p:nvPr>
            <p:ph idx="1" type="body"/>
          </p:nvPr>
        </p:nvSpPr>
        <p:spPr>
          <a:xfrm>
            <a:off x="2670450" y="1333350"/>
            <a:ext cx="276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0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Muestra del </a:t>
            </a:r>
            <a:r>
              <a:rPr lang="es-419" sz="20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código</a:t>
            </a:r>
            <a:endParaRPr/>
          </a:p>
        </p:txBody>
      </p:sp>
      <p:pic>
        <p:nvPicPr>
          <p:cNvPr id="119" name="Google Shape;119;p20" title="Captura de pantalla (2938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9738" y="2113400"/>
            <a:ext cx="4724525" cy="303009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0" name="Google Shape;120;p20"/>
          <p:cNvCxnSpPr/>
          <p:nvPr/>
        </p:nvCxnSpPr>
        <p:spPr>
          <a:xfrm>
            <a:off x="1468963" y="949900"/>
            <a:ext cx="6206100" cy="2250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1" name="Google Shape;121;p20"/>
          <p:cNvCxnSpPr/>
          <p:nvPr/>
        </p:nvCxnSpPr>
        <p:spPr>
          <a:xfrm flipH="1" rot="10800000">
            <a:off x="2621450" y="1736275"/>
            <a:ext cx="2961900" cy="1140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1"/>
          <p:cNvSpPr txBox="1"/>
          <p:nvPr>
            <p:ph type="title"/>
          </p:nvPr>
        </p:nvSpPr>
        <p:spPr>
          <a:xfrm>
            <a:off x="1219650" y="298100"/>
            <a:ext cx="6704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4000">
                <a:latin typeface="Comfortaa"/>
                <a:ea typeface="Comfortaa"/>
                <a:cs typeface="Comfortaa"/>
                <a:sym typeface="Comfortaa"/>
              </a:rPr>
              <a:t>Interfaz: Diseño de la app</a:t>
            </a:r>
            <a:endParaRPr/>
          </a:p>
        </p:txBody>
      </p:sp>
      <p:sp>
        <p:nvSpPr>
          <p:cNvPr id="127" name="Google Shape;127;p21"/>
          <p:cNvSpPr txBox="1"/>
          <p:nvPr>
            <p:ph idx="1" type="body"/>
          </p:nvPr>
        </p:nvSpPr>
        <p:spPr>
          <a:xfrm>
            <a:off x="3032700" y="1276825"/>
            <a:ext cx="3078600" cy="50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0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Muestra del código</a:t>
            </a:r>
            <a:endParaRPr/>
          </a:p>
        </p:txBody>
      </p:sp>
      <p:cxnSp>
        <p:nvCxnSpPr>
          <p:cNvPr id="128" name="Google Shape;128;p21"/>
          <p:cNvCxnSpPr/>
          <p:nvPr/>
        </p:nvCxnSpPr>
        <p:spPr>
          <a:xfrm flipH="1" rot="10800000">
            <a:off x="2824950" y="1679750"/>
            <a:ext cx="3176700" cy="1140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9" name="Google Shape;129;p21"/>
          <p:cNvCxnSpPr/>
          <p:nvPr/>
        </p:nvCxnSpPr>
        <p:spPr>
          <a:xfrm>
            <a:off x="1253650" y="911150"/>
            <a:ext cx="6319200" cy="1140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30" name="Google Shape;130;p21" title="Captura de pantalla (2939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0675" y="2081100"/>
            <a:ext cx="5762625" cy="297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